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241" autoAdjust="0"/>
  </p:normalViewPr>
  <p:slideViewPr>
    <p:cSldViewPr>
      <p:cViewPr>
        <p:scale>
          <a:sx n="118" d="100"/>
          <a:sy n="118" d="100"/>
        </p:scale>
        <p:origin x="-341" y="115"/>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18.08.2020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a:t>
            </a:r>
            <a:r>
              <a:rPr lang="en-US" sz="1400" dirty="0" smtClean="0">
                <a:latin typeface="Arial" pitchFamily="34" charset="0"/>
                <a:cs typeface="Arial" pitchFamily="34" charset="0"/>
              </a:rPr>
              <a:t>2020</a:t>
            </a:r>
            <a:r>
              <a:rPr lang="en-US" sz="1400" dirty="0" smtClean="0">
                <a:latin typeface="Arial" pitchFamily="34" charset="0"/>
                <a:cs typeface="Arial" pitchFamily="34" charset="0"/>
              </a:rPr>
              <a:t>-08-18</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a:t>
            </a:r>
            <a:r>
              <a:rPr lang="en-US" sz="1400" dirty="0" smtClean="0">
                <a:latin typeface="Arial" pitchFamily="34" charset="0"/>
                <a:cs typeface="Arial" pitchFamily="34" charset="0"/>
              </a:rPr>
              <a:t>0.2 DRAFT</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4126843" y="2878678"/>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a:t>
            </a:r>
            <a:r>
              <a:rPr lang="en-US" sz="1200" dirty="0" smtClean="0"/>
              <a:t>target.</a:t>
            </a:r>
            <a:endParaRPr lang="en-US" sz="1200" dirty="0" smtClean="0"/>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r>
              <a:rPr lang="en-US" sz="1200" dirty="0" smtClean="0"/>
              <a: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
        <p:nvSpPr>
          <p:cNvPr id="3" name="TekstSylinder 2"/>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regions: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a:t>
            </a:r>
            <a:r>
              <a:rPr lang="en-US" sz="1200" dirty="0" smtClean="0"/>
              <a:t>GCI (Ground Controlled Intercept) </a:t>
            </a:r>
            <a:r>
              <a:rPr lang="en-US" sz="1200" dirty="0" smtClean="0"/>
              <a:t>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REGION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REGION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REGION WEST</a:t>
              </a:r>
              <a:endParaRPr lang="en-US" sz="1000" b="1" dirty="0"/>
            </a:p>
          </p:txBody>
        </p:sp>
      </p:grpSp>
      <p:sp>
        <p:nvSpPr>
          <p:cNvPr id="29" name="TekstSylinder 28"/>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t>
            </a:r>
            <a:r>
              <a:rPr lang="en-US" sz="1200" dirty="0" smtClean="0"/>
              <a:t>Air Defense Command </a:t>
            </a:r>
            <a:r>
              <a:rPr lang="en-US" sz="1200" dirty="0" smtClean="0"/>
              <a:t>C</a:t>
            </a:r>
            <a:r>
              <a:rPr lang="en-US" sz="1200" dirty="0" smtClean="0"/>
              <a:t>enter (ADCC) </a:t>
            </a:r>
            <a:r>
              <a:rPr lang="en-US" sz="1200" dirty="0" smtClean="0"/>
              <a:t>for the entire Syrian IADS network is placed</a:t>
            </a:r>
            <a:r>
              <a:rPr lang="en-US" sz="1200" dirty="0" smtClean="0"/>
              <a:t>.</a:t>
            </a:r>
            <a:endParaRPr lang="en-US" sz="1200" dirty="0" smtClean="0"/>
          </a:p>
          <a:p>
            <a:endParaRPr lang="en-US" sz="1200" dirty="0" smtClean="0"/>
          </a:p>
          <a:p>
            <a:r>
              <a:rPr lang="en-US" sz="1200" dirty="0" smtClean="0"/>
              <a:t>Damascus also houses the Sector Command Center (SCC</a:t>
            </a:r>
            <a:r>
              <a:rPr lang="en-US" sz="1200" dirty="0" smtClean="0"/>
              <a:t>) for sector south.</a:t>
            </a:r>
            <a:endParaRPr lang="en-US" sz="1200" dirty="0" smtClean="0"/>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err="1" smtClean="0"/>
              <a:t>Defence</a:t>
            </a:r>
            <a:r>
              <a:rPr lang="en-US" sz="1200" dirty="0" smtClean="0"/>
              <a:t>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a:t>
            </a:r>
            <a:r>
              <a:rPr lang="en-US" sz="1200" dirty="0" err="1" smtClean="0"/>
              <a:t>Defence</a:t>
            </a:r>
            <a:r>
              <a:rPr lang="en-US" sz="1200" dirty="0" smtClean="0"/>
              <a:t>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err="1" smtClean="0"/>
              <a:t>Defence</a:t>
            </a:r>
            <a:r>
              <a:rPr lang="en-US" sz="1200" dirty="0" smtClean="0"/>
              <a:t>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err="1" smtClean="0"/>
              <a:t>Defence</a:t>
            </a:r>
            <a:r>
              <a:rPr lang="en-US" sz="1200" dirty="0" smtClean="0"/>
              <a:t>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a:t>
            </a:r>
            <a:r>
              <a:rPr lang="en-US" sz="1200" dirty="0" err="1" smtClean="0"/>
              <a:t>Defence</a:t>
            </a:r>
            <a:r>
              <a:rPr lang="en-US" sz="1200" dirty="0" smtClean="0"/>
              <a:t>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err="1" smtClean="0"/>
              <a:t>Defence</a:t>
            </a:r>
            <a:r>
              <a:rPr lang="en-US" sz="1200" dirty="0" smtClean="0"/>
              <a:t>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East is located IVO </a:t>
            </a:r>
            <a:r>
              <a:rPr lang="en-US" sz="1200" dirty="0" err="1" smtClean="0"/>
              <a:t>Tabqua</a:t>
            </a:r>
            <a:r>
              <a:rPr lang="en-US" sz="1200" dirty="0" smtClean="0"/>
              <a:t> Airbase.</a:t>
            </a:r>
          </a:p>
          <a:p>
            <a:endParaRPr lang="en-US" sz="1200" dirty="0" smtClean="0"/>
          </a:p>
          <a:p>
            <a:r>
              <a:rPr lang="en-US" sz="1200" dirty="0" smtClean="0"/>
              <a:t>ADF Sector East’s focus is to 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East units:</a:t>
            </a:r>
          </a:p>
          <a:p>
            <a:endParaRPr lang="en-US" sz="1700" b="1" u="sng" dirty="0" smtClean="0"/>
          </a:p>
          <a:p>
            <a:r>
              <a:rPr lang="en-US" sz="1200" b="1" dirty="0" smtClean="0"/>
              <a:t>861</a:t>
            </a:r>
            <a:r>
              <a:rPr lang="en-US" sz="1200" b="1" baseline="30000" dirty="0" smtClean="0"/>
              <a:t>st</a:t>
            </a:r>
            <a:r>
              <a:rPr lang="en-US" sz="1200" b="1" dirty="0" smtClean="0"/>
              <a:t> SA–2 Regiment</a:t>
            </a:r>
          </a:p>
          <a:p>
            <a:r>
              <a:rPr lang="en-US" sz="1200" dirty="0" smtClean="0"/>
              <a:t>8610 EWR BN</a:t>
            </a:r>
          </a:p>
          <a:p>
            <a:r>
              <a:rPr lang="en-US" sz="1200" dirty="0" smtClean="0"/>
              <a:t>8611 SA-2 BN</a:t>
            </a:r>
          </a:p>
          <a:p>
            <a:r>
              <a:rPr lang="en-US" sz="1200" dirty="0" smtClean="0"/>
              <a:t>8612 SA-3 BN</a:t>
            </a:r>
          </a:p>
          <a:p>
            <a:r>
              <a:rPr lang="en-US" sz="1200" dirty="0" smtClean="0"/>
              <a:t>8613 SA-3 BN</a:t>
            </a:r>
          </a:p>
          <a:p>
            <a:r>
              <a:rPr lang="en-US" sz="1200" dirty="0" smtClean="0"/>
              <a:t>8614A Air </a:t>
            </a:r>
            <a:r>
              <a:rPr lang="en-US" sz="1200" dirty="0" err="1" smtClean="0"/>
              <a:t>Defence</a:t>
            </a:r>
            <a:r>
              <a:rPr lang="en-US" sz="1200" dirty="0" smtClean="0"/>
              <a:t> Battery</a:t>
            </a:r>
          </a:p>
          <a:p>
            <a:endParaRPr lang="en-US" sz="1200" dirty="0" smtClean="0"/>
          </a:p>
          <a:p>
            <a:r>
              <a:rPr lang="en-US" sz="1200" b="1" dirty="0" smtClean="0"/>
              <a:t>871</a:t>
            </a:r>
            <a:r>
              <a:rPr lang="en-US" sz="1200" b="1" baseline="30000" dirty="0" smtClean="0"/>
              <a:t>th</a:t>
            </a:r>
            <a:r>
              <a:rPr lang="en-US" sz="1200" b="1" dirty="0" smtClean="0"/>
              <a:t> SA–2 Regiment</a:t>
            </a:r>
          </a:p>
          <a:p>
            <a:r>
              <a:rPr lang="en-US" sz="1200" dirty="0" smtClean="0"/>
              <a:t>8710 EWR BN</a:t>
            </a:r>
          </a:p>
          <a:p>
            <a:r>
              <a:rPr lang="en-US" sz="1200" dirty="0" smtClean="0"/>
              <a:t>8711 SA-2 BN</a:t>
            </a:r>
          </a:p>
          <a:p>
            <a:r>
              <a:rPr lang="en-US" sz="1200" dirty="0" smtClean="0"/>
              <a:t>8712 SA-3 BN</a:t>
            </a:r>
          </a:p>
          <a:p>
            <a:r>
              <a:rPr lang="en-US" sz="1200" dirty="0" smtClean="0"/>
              <a:t>8713 SA-3 BN</a:t>
            </a:r>
          </a:p>
          <a:p>
            <a:r>
              <a:rPr lang="en-US" sz="1200" dirty="0" smtClean="0"/>
              <a:t>8714A Air </a:t>
            </a:r>
            <a:r>
              <a:rPr lang="en-US" sz="1200" dirty="0" err="1" smtClean="0"/>
              <a:t>Defence</a:t>
            </a:r>
            <a:r>
              <a:rPr lang="en-US" sz="1200" dirty="0" smtClean="0"/>
              <a:t> Battery</a:t>
            </a:r>
          </a:p>
          <a:p>
            <a:endParaRPr lang="en-US" sz="1200" dirty="0" smtClean="0"/>
          </a:p>
          <a:p>
            <a:r>
              <a:rPr lang="en-US" sz="1200" b="1" dirty="0" smtClean="0"/>
              <a:t>881</a:t>
            </a:r>
            <a:r>
              <a:rPr lang="en-US" sz="1200" b="1" baseline="30000" dirty="0" smtClean="0"/>
              <a:t>st</a:t>
            </a:r>
            <a:r>
              <a:rPr lang="en-US" sz="1200" b="1" dirty="0" smtClean="0"/>
              <a:t> SA-6 Regiment</a:t>
            </a:r>
          </a:p>
          <a:p>
            <a:r>
              <a:rPr lang="en-US" sz="1200" dirty="0" smtClean="0"/>
              <a:t>8810 EWR BN</a:t>
            </a:r>
          </a:p>
          <a:p>
            <a:r>
              <a:rPr lang="en-US" sz="1200" dirty="0" smtClean="0"/>
              <a:t>8811 SA-6 BN</a:t>
            </a:r>
          </a:p>
          <a:p>
            <a:r>
              <a:rPr lang="en-US" sz="1200" dirty="0" smtClean="0"/>
              <a:t>8812 SA-6 BN</a:t>
            </a:r>
          </a:p>
          <a:p>
            <a:r>
              <a:rPr lang="en-US" sz="1200" dirty="0" smtClean="0"/>
              <a:t>8813A Air </a:t>
            </a:r>
            <a:r>
              <a:rPr lang="en-US" sz="1200" dirty="0" err="1" smtClean="0"/>
              <a:t>Defence</a:t>
            </a:r>
            <a:r>
              <a:rPr lang="en-US" sz="1200" dirty="0" smtClean="0"/>
              <a:t> Battery</a:t>
            </a:r>
          </a:p>
          <a:p>
            <a:endParaRPr lang="en-US" sz="1200" dirty="0" smtClean="0"/>
          </a:p>
          <a:p>
            <a:r>
              <a:rPr lang="en-US" sz="1200" b="1" dirty="0" smtClean="0"/>
              <a:t>8820</a:t>
            </a:r>
            <a:r>
              <a:rPr lang="en-US" sz="1200" b="1" baseline="30000" dirty="0" smtClean="0"/>
              <a:t>nd</a:t>
            </a:r>
            <a:r>
              <a:rPr lang="en-US" sz="1200" b="1" dirty="0" smtClean="0"/>
              <a:t> SA-11 Battalion</a:t>
            </a:r>
          </a:p>
          <a:p>
            <a:r>
              <a:rPr lang="en-US" sz="1200" dirty="0" smtClean="0"/>
              <a:t>8820A SA-11 Battery</a:t>
            </a:r>
          </a:p>
          <a:p>
            <a:r>
              <a:rPr lang="en-US" sz="1200" dirty="0" smtClean="0"/>
              <a:t>8821A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Syrian IADS, </a:t>
            </a:r>
            <a:r>
              <a:rPr lang="nb-NO" sz="1200" dirty="0" err="1" smtClean="0">
                <a:latin typeface="Arial" pitchFamily="34" charset="0"/>
                <a:cs typeface="Arial" pitchFamily="34" charset="0"/>
              </a:rPr>
              <a:t>how</a:t>
            </a:r>
            <a:r>
              <a:rPr lang="nb-NO" sz="1200" dirty="0" smtClean="0">
                <a:latin typeface="Arial" pitchFamily="34" charset="0"/>
                <a:cs typeface="Arial" pitchFamily="34" charset="0"/>
              </a:rPr>
              <a:t> it </a:t>
            </a:r>
            <a:r>
              <a:rPr lang="nb-NO" sz="1200" dirty="0" err="1" smtClean="0">
                <a:latin typeface="Arial" pitchFamily="34" charset="0"/>
                <a:cs typeface="Arial" pitchFamily="34" charset="0"/>
              </a:rPr>
              <a:t>functions</a:t>
            </a:r>
            <a:r>
              <a:rPr lang="nb-NO" sz="1200" dirty="0" smtClean="0">
                <a:latin typeface="Arial" pitchFamily="34" charset="0"/>
                <a:cs typeface="Arial" pitchFamily="34" charset="0"/>
              </a:rPr>
              <a:t> and </a:t>
            </a:r>
            <a:r>
              <a:rPr lang="nb-NO" sz="1200" dirty="0" err="1" smtClean="0">
                <a:latin typeface="Arial" pitchFamily="34" charset="0"/>
                <a:cs typeface="Arial" pitchFamily="34" charset="0"/>
              </a:rPr>
              <a:t>critical</a:t>
            </a:r>
            <a:r>
              <a:rPr lang="nb-NO" sz="1200" dirty="0" smtClean="0">
                <a:latin typeface="Arial" pitchFamily="34" charset="0"/>
                <a:cs typeface="Arial" pitchFamily="34" charset="0"/>
              </a:rPr>
              <a:t> target </a:t>
            </a:r>
            <a:r>
              <a:rPr lang="nb-NO" sz="1200" dirty="0" err="1" smtClean="0">
                <a:latin typeface="Arial" pitchFamily="34" charset="0"/>
                <a:cs typeface="Arial" pitchFamily="34" charset="0"/>
              </a:rPr>
              <a:t>components</a:t>
            </a:r>
            <a:r>
              <a:rPr lang="nb-NO" sz="12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200" dirty="0" smtClean="0">
                <a:latin typeface="Arial" pitchFamily="34" charset="0"/>
                <a:cs typeface="Arial" pitchFamily="34" charset="0"/>
                <a:hlinkClick r:id="rId2"/>
              </a:rPr>
              <a:t>INTREP VIS B-001 Generic Ground Force Structure v1.0</a:t>
            </a:r>
            <a:endParaRPr lang="nb-NO"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hlinkClick r:id="rId3" action="ppaction://hlinksldjump"/>
              </a:rPr>
              <a:t>Part 1: General IADS </a:t>
            </a:r>
            <a:r>
              <a:rPr lang="nb-NO" sz="1400" dirty="0" err="1" smtClean="0">
                <a:latin typeface="Arial" pitchFamily="34" charset="0"/>
                <a:cs typeface="Arial" pitchFamily="34" charset="0"/>
                <a:hlinkClick r:id="rId3" action="ppaction://hlinksldjump"/>
              </a:rPr>
              <a:t>information</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IADS</a:t>
            </a:r>
            <a:endParaRPr lang="nb-NO" sz="1200" dirty="0" smtClean="0">
              <a:latin typeface="Arial" pitchFamily="34" charset="0"/>
              <a:cs typeface="Arial" pitchFamily="34" charset="0"/>
            </a:endParaRPr>
          </a:p>
          <a:p>
            <a:r>
              <a:rPr lang="nb-NO" sz="1200" dirty="0" err="1" smtClean="0">
                <a:latin typeface="Arial" pitchFamily="34" charset="0"/>
                <a:cs typeface="Arial" pitchFamily="34" charset="0"/>
                <a:hlinkClick r:id="rId5" action="ppaction://hlinksldjump"/>
              </a:rPr>
              <a:t>Command</a:t>
            </a:r>
            <a:r>
              <a:rPr lang="nb-NO" sz="1200" dirty="0" smtClean="0">
                <a:latin typeface="Arial" pitchFamily="34" charset="0"/>
                <a:cs typeface="Arial" pitchFamily="34" charset="0"/>
                <a:hlinkClick r:id="rId5" action="ppaction://hlinksldjump"/>
              </a:rPr>
              <a:t> Centre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SAM </a:t>
            </a:r>
            <a:r>
              <a:rPr lang="nb-NO" sz="1200" dirty="0" err="1" smtClean="0">
                <a:latin typeface="Arial" pitchFamily="34" charset="0"/>
                <a:cs typeface="Arial" pitchFamily="34" charset="0"/>
                <a:hlinkClick r:id="rId6" action="ppaction://hlinksldjump"/>
              </a:rPr>
              <a:t>Site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Early </a:t>
            </a:r>
            <a:r>
              <a:rPr lang="nb-NO" sz="1200" dirty="0" err="1" smtClean="0">
                <a:latin typeface="Arial" pitchFamily="34" charset="0"/>
                <a:cs typeface="Arial" pitchFamily="34" charset="0"/>
                <a:hlinkClick r:id="rId7" action="ppaction://hlinksldjump"/>
              </a:rPr>
              <a:t>Warning</a:t>
            </a:r>
            <a:r>
              <a:rPr lang="nb-NO" sz="1200" dirty="0" smtClean="0">
                <a:latin typeface="Arial" pitchFamily="34" charset="0"/>
                <a:cs typeface="Arial" pitchFamily="34" charset="0"/>
                <a:hlinkClick r:id="rId7" action="ppaction://hlinksldjump"/>
              </a:rPr>
              <a:t> Radar</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8" action="ppaction://hlinksldjump"/>
              </a:rPr>
              <a:t>Connection node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9" action="ppaction://hlinksldjump"/>
              </a:rPr>
              <a:t>Power supply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0" action="ppaction://hlinksldjump"/>
              </a:rPr>
              <a:t>AWACS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1" action="ppaction://hlinksldjump"/>
              </a:rPr>
              <a:t>Air Defense Fighters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2" action="ppaction://hlinksldjump"/>
              </a:rPr>
              <a:t>IADS Tactics</a:t>
            </a:r>
            <a:endParaRPr lang="nb-NO" sz="1200" dirty="0" smtClean="0">
              <a:latin typeface="Arial" pitchFamily="34" charset="0"/>
              <a:cs typeface="Arial" pitchFamily="34" charset="0"/>
            </a:endParaRPr>
          </a:p>
          <a:p>
            <a:endParaRPr lang="nb-NO" sz="1200" dirty="0" smtClean="0">
              <a:latin typeface="Arial" pitchFamily="34" charset="0"/>
              <a:cs typeface="Arial" pitchFamily="34" charset="0"/>
            </a:endParaRPr>
          </a:p>
          <a:p>
            <a:r>
              <a:rPr lang="nb-NO" sz="1400" dirty="0" smtClean="0">
                <a:latin typeface="Arial" pitchFamily="34" charset="0"/>
                <a:cs typeface="Arial" pitchFamily="34" charset="0"/>
                <a:hlinkClick r:id="rId13" action="ppaction://hlinksldjump"/>
              </a:rPr>
              <a:t>Part 2: Syrian IADS</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14" action="ppaction://hlinksldjump"/>
              </a:rPr>
              <a:t>Syrian IADS 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5" action="ppaction://hlinksldjump"/>
              </a:rPr>
              <a:t>Syrian ADF sector South</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6" action="ppaction://hlinksldjump"/>
              </a:rPr>
              <a:t>Syrian ADF sector West</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7" action="ppaction://hlinksldjump"/>
              </a:rPr>
              <a:t>Syrian ADF sector East</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
        <p:nvSpPr>
          <p:cNvPr id="3" name="TekstSylinder 2"/>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a:t>
            </a:r>
            <a:r>
              <a:rPr lang="en-US" dirty="0" smtClean="0"/>
              <a:t>Defense </a:t>
            </a:r>
            <a:r>
              <a:rPr lang="en-US" dirty="0" smtClean="0"/>
              <a:t>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a:t>
            </a:r>
            <a:r>
              <a:rPr lang="en-US" sz="800" dirty="0" smtClean="0">
                <a:solidFill>
                  <a:schemeClr val="tx1"/>
                </a:solidFill>
                <a:latin typeface="Arial" pitchFamily="34" charset="0"/>
                <a:cs typeface="Arial" pitchFamily="34" charset="0"/>
              </a:rPr>
              <a:t>Defense </a:t>
            </a:r>
            <a:r>
              <a:rPr lang="en-US" sz="800" dirty="0" smtClean="0">
                <a:solidFill>
                  <a:schemeClr val="tx1"/>
                </a:solidFill>
                <a:latin typeface="Arial" pitchFamily="34" charset="0"/>
                <a:cs typeface="Arial" pitchFamily="34" charset="0"/>
              </a:rPr>
              <a:t>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kstSylinder 54"/>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a:t>
            </a:r>
            <a:r>
              <a:rPr lang="en-US" dirty="0" smtClean="0"/>
              <a:t>DEFENSE </a:t>
            </a:r>
            <a:r>
              <a:rPr lang="en-US" dirty="0" smtClean="0"/>
              <a:t>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a:t>
            </a:r>
            <a:r>
              <a:rPr lang="en-US" sz="1200" dirty="0" smtClean="0"/>
              <a:t>command centre coordinates all parts of the IADS and make sure to give orders and information to the relevant participants.</a:t>
            </a:r>
          </a:p>
          <a:p>
            <a:endParaRPr lang="en-US" sz="1200" dirty="0" smtClean="0"/>
          </a:p>
          <a:p>
            <a:r>
              <a:rPr lang="en-US" sz="1200" dirty="0" smtClean="0"/>
              <a:t>The </a:t>
            </a:r>
            <a:r>
              <a:rPr lang="en-US" sz="1200" dirty="0" smtClean="0"/>
              <a:t>air defense command </a:t>
            </a:r>
            <a:r>
              <a:rPr lang="en-US" sz="1200" dirty="0" smtClean="0"/>
              <a:t>centre is powered by a primary </a:t>
            </a:r>
            <a:r>
              <a:rPr lang="en-US" sz="1200" dirty="0" smtClean="0"/>
              <a:t>power source </a:t>
            </a:r>
            <a:r>
              <a:rPr lang="en-US" sz="1200" dirty="0" smtClean="0"/>
              <a:t>and a backup </a:t>
            </a:r>
            <a:r>
              <a:rPr lang="en-US" sz="1200" dirty="0" smtClean="0"/>
              <a:t>power source. </a:t>
            </a:r>
            <a:endParaRPr lang="en-US" sz="1200" dirty="0" smtClean="0"/>
          </a:p>
          <a:p>
            <a:r>
              <a:rPr lang="en-US" sz="1200" dirty="0" smtClean="0"/>
              <a:t>By attacking and destroying the </a:t>
            </a:r>
            <a:r>
              <a:rPr lang="en-US" sz="1200" dirty="0" smtClean="0"/>
              <a:t>power sources the air defense </a:t>
            </a:r>
            <a:r>
              <a:rPr lang="en-US" sz="1200" dirty="0" smtClean="0"/>
              <a:t>command centre is unable to function.</a:t>
            </a:r>
          </a:p>
          <a:p>
            <a:endParaRPr lang="en-US" sz="1200" dirty="0" smtClean="0"/>
          </a:p>
          <a:p>
            <a:r>
              <a:rPr lang="en-US" sz="1200" dirty="0" smtClean="0"/>
              <a:t>Often the </a:t>
            </a:r>
            <a:r>
              <a:rPr lang="en-US" sz="1200" dirty="0" smtClean="0"/>
              <a:t>air defense command </a:t>
            </a:r>
            <a:r>
              <a:rPr lang="en-US" sz="1200" dirty="0" smtClean="0"/>
              <a:t>centre also will have a backup command centre that takes its function if the primary command center is destroyed. The backup command center will have its own </a:t>
            </a:r>
            <a:r>
              <a:rPr lang="en-US" sz="1200" dirty="0" smtClean="0"/>
              <a:t>power sources </a:t>
            </a:r>
            <a:r>
              <a:rPr lang="en-US" sz="1200" dirty="0" smtClean="0"/>
              <a:t>to function.</a:t>
            </a:r>
          </a:p>
          <a:p>
            <a:endParaRPr lang="en-US" sz="1200" dirty="0" smtClean="0"/>
          </a:p>
          <a:p>
            <a:r>
              <a:rPr lang="en-US" sz="1200" dirty="0" smtClean="0"/>
              <a:t>The </a:t>
            </a:r>
            <a:r>
              <a:rPr lang="en-US" sz="1200" dirty="0" smtClean="0"/>
              <a:t>air defense command </a:t>
            </a:r>
            <a:r>
              <a:rPr lang="en-US" sz="1200" dirty="0" smtClean="0"/>
              <a:t>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a:t>
            </a:r>
            <a:r>
              <a:rPr lang="en-US" sz="1200" dirty="0" smtClean="0"/>
              <a:t>sector</a:t>
            </a:r>
            <a:r>
              <a:rPr lang="en-US" sz="1200" dirty="0" smtClean="0"/>
              <a:t> </a:t>
            </a:r>
            <a:r>
              <a:rPr lang="en-US" sz="1200" dirty="0" smtClean="0"/>
              <a:t>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static but the SAM system can be moved if required due to shifting priorities of the IADS commander.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6353</TotalTime>
  <Words>2717</Words>
  <Application>Microsoft Office PowerPoint</Application>
  <PresentationFormat>Skjermfremvisning (16:9)</PresentationFormat>
  <Paragraphs>526</Paragraphs>
  <Slides>19</Slides>
  <Notes>1</Notes>
  <HiddenSlides>0</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keywords>INTREP VIS OPAR-001 - Syrian ground combat tactics</cp:keywords>
  <cp:lastModifiedBy>Neck</cp:lastModifiedBy>
  <cp:revision>438</cp:revision>
  <dcterms:created xsi:type="dcterms:W3CDTF">2019-03-12T22:01:00Z</dcterms:created>
  <dcterms:modified xsi:type="dcterms:W3CDTF">2020-08-18T18:58:32Z</dcterms:modified>
</cp:coreProperties>
</file>